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60" r:id="rId3"/>
    <p:sldId id="263" r:id="rId4"/>
    <p:sldId id="264" r:id="rId5"/>
    <p:sldId id="268" r:id="rId6"/>
    <p:sldId id="266" r:id="rId7"/>
    <p:sldId id="261" r:id="rId8"/>
    <p:sldId id="265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351440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Развитие у детей представлений о форме в процессе игр и упражнений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924944"/>
            <a:ext cx="1512168" cy="15121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1412776"/>
            <a:ext cx="1490464" cy="15121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4437112"/>
            <a:ext cx="1512168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3789040"/>
            <a:ext cx="1512168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sunset" dir="t"/>
          </a:scene3d>
          <a:sp3d prstMaterial="dkEdge">
            <a:bevelT w="0" h="635000"/>
            <a:bevelB h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BottomRight"/>
              <a:lightRig rig="threePt" dir="t"/>
            </a:scene3d>
          </a:bodyPr>
          <a:lstStyle/>
          <a:p>
            <a:pPr algn="ctr"/>
            <a:endParaRPr lang="ru-RU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492896"/>
            <a:ext cx="1490464" cy="136815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isometricOffAxis2Left"/>
            <a:lightRig rig="threePt" dir="t"/>
          </a:scene3d>
          <a:sp3d>
            <a:bevelT w="0" h="635000"/>
            <a:bevelB h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1124744"/>
            <a:ext cx="1584176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/>
            <a:lightRig rig="threePt" dir="t"/>
          </a:scene3d>
          <a:sp3d>
            <a:bevelT h="635000"/>
            <a:bevelB h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BottomRight"/>
              <a:lightRig rig="threePt" dir="t"/>
            </a:scene3d>
          </a:bodyPr>
          <a:lstStyle/>
          <a:p>
            <a:pPr algn="ctr"/>
            <a:endParaRPr lang="ru-RU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899592" y="1772816"/>
            <a:ext cx="720080" cy="11874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3933056"/>
            <a:ext cx="1152128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644008" y="4725144"/>
            <a:ext cx="1296144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7020272" y="2348880"/>
            <a:ext cx="1008112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563888" y="4365104"/>
            <a:ext cx="1080120" cy="1080120"/>
          </a:xfrm>
          <a:prstGeom prst="flowChartConnector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179512" y="1124744"/>
            <a:ext cx="1080120" cy="108012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524328" y="1268760"/>
            <a:ext cx="1080120" cy="1080120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3212976"/>
            <a:ext cx="914400" cy="914400"/>
          </a:xfrm>
          <a:prstGeom prst="rect">
            <a:avLst/>
          </a:prstGeom>
          <a:solidFill>
            <a:schemeClr val="accent5"/>
          </a:solidFill>
          <a:scene3d>
            <a:camera prst="isometricOffAxis2Left"/>
            <a:lightRig rig="threePt" dir="t"/>
          </a:scene3d>
          <a:sp3d>
            <a:bevelT w="0" h="9715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077072"/>
            <a:ext cx="914400" cy="914400"/>
          </a:xfrm>
          <a:prstGeom prst="rect">
            <a:avLst/>
          </a:prstGeom>
          <a:solidFill>
            <a:schemeClr val="accent2"/>
          </a:solidFill>
          <a:scene3d>
            <a:camera prst="isometricOffAxis2Left"/>
            <a:lightRig rig="threePt" dir="t"/>
          </a:scene3d>
          <a:sp3d>
            <a:bevelT w="0" h="9715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Игры с нерасцвеченными витражами. Лист любой формы рас­черчен на геометрические фигуры.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Нужно </a:t>
            </a:r>
            <a:r>
              <a:rPr lang="ru-RU" sz="2000" b="1" dirty="0" smtClean="0">
                <a:solidFill>
                  <a:srgbClr val="002060"/>
                </a:solidFill>
              </a:rPr>
              <a:t>выбрать цвета и раскрасить фигуры. Свои действия дети сопровождают назы­ванием геометрических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фигур</a:t>
            </a:r>
            <a:r>
              <a:rPr lang="ru-RU" sz="2000" b="1" dirty="0" smtClean="0">
                <a:solidFill>
                  <a:srgbClr val="002060"/>
                </a:solidFill>
              </a:rPr>
              <a:t>, обосновывают выбор цветов и порядок раскрашивания. В итоге педагог вместе с детьми об­суждает,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почему </a:t>
            </a:r>
            <a:r>
              <a:rPr lang="ru-RU" sz="2000" b="1" dirty="0" smtClean="0">
                <a:solidFill>
                  <a:srgbClr val="002060"/>
                </a:solidFill>
              </a:rPr>
              <a:t>у разных детей получились разные витражи. Приведем ряд соответствующих игр: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Каждую фигуру — на свое место», «Закрой окошко», «Чудес­ный мешочек»;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Сложи узор „</a:t>
            </a:r>
            <a:r>
              <a:rPr lang="ru-RU" sz="2000" b="1" dirty="0" err="1" smtClean="0">
                <a:solidFill>
                  <a:srgbClr val="002060"/>
                </a:solidFill>
              </a:rPr>
              <a:t>Уникуб</a:t>
            </a:r>
            <a:r>
              <a:rPr lang="ru-RU" sz="2000" b="1" dirty="0" smtClean="0">
                <a:solidFill>
                  <a:srgbClr val="002060"/>
                </a:solidFill>
              </a:rPr>
              <a:t>"», «Рамки-вкладыши» (с зарисовкой узоров и фигур);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«Собери квадрат», «Составь фигуру». Игры на объемное моделирование: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«Кубики для всех»;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«Уголки»;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«Игры с логическими блоками </a:t>
            </a:r>
            <a:r>
              <a:rPr lang="ru-RU" sz="2000" b="1" dirty="0" err="1" smtClean="0">
                <a:solidFill>
                  <a:srgbClr val="002060"/>
                </a:solidFill>
              </a:rPr>
              <a:t>Дьенеша</a:t>
            </a:r>
            <a:r>
              <a:rPr lang="ru-RU" sz="2000" b="1" dirty="0" smtClean="0">
                <a:solidFill>
                  <a:srgbClr val="002060"/>
                </a:solidFill>
              </a:rPr>
              <a:t>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Серия игр: «</a:t>
            </a:r>
            <a:r>
              <a:rPr lang="ru-RU" sz="2000" b="1" dirty="0" err="1" smtClean="0">
                <a:solidFill>
                  <a:srgbClr val="002060"/>
                </a:solidFill>
              </a:rPr>
              <a:t>Геоконт</a:t>
            </a:r>
            <a:r>
              <a:rPr lang="ru-RU" sz="2000" b="1" dirty="0" smtClean="0">
                <a:solidFill>
                  <a:srgbClr val="002060"/>
                </a:solidFill>
              </a:rPr>
              <a:t>», «Прозрачный квадрат», «Игровой квад­рат» и др.</a:t>
            </a:r>
          </a:p>
          <a:p>
            <a:endParaRPr lang="ru-RU" sz="1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1916832"/>
            <a:ext cx="12744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люс 2"/>
          <p:cNvSpPr/>
          <p:nvPr/>
        </p:nvSpPr>
        <p:spPr>
          <a:xfrm>
            <a:off x="1763688" y="2204864"/>
            <a:ext cx="626368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2627784" y="1772816"/>
            <a:ext cx="554360" cy="64807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2555776" y="2708920"/>
            <a:ext cx="554360" cy="50405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275856" y="2204864"/>
            <a:ext cx="554360" cy="576064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3923928" y="2204864"/>
            <a:ext cx="626368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538102839607791387388630_source_2f6207f39a2d3ceaf94cd5828f9c23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589156" cy="64807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4788024" y="2780928"/>
            <a:ext cx="394344" cy="504056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5436096" y="2204864"/>
            <a:ext cx="626368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1 - 0001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700808"/>
            <a:ext cx="435305" cy="720081"/>
          </a:xfrm>
          <a:prstGeom prst="rect">
            <a:avLst/>
          </a:prstGeom>
        </p:spPr>
      </p:pic>
      <p:pic>
        <p:nvPicPr>
          <p:cNvPr id="12" name="Рисунок 11" descr="1 - 0002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636912"/>
            <a:ext cx="288032" cy="768085"/>
          </a:xfrm>
          <a:prstGeom prst="rect">
            <a:avLst/>
          </a:prstGeom>
        </p:spPr>
      </p:pic>
      <p:sp>
        <p:nvSpPr>
          <p:cNvPr id="13" name="Равно 12"/>
          <p:cNvSpPr/>
          <p:nvPr/>
        </p:nvSpPr>
        <p:spPr>
          <a:xfrm>
            <a:off x="7236296" y="206084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776" y="2636912"/>
            <a:ext cx="504056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55776" y="1700808"/>
            <a:ext cx="576064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6016" y="2708920"/>
            <a:ext cx="576064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84168" y="1628800"/>
            <a:ext cx="792088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Блок-схема: узел 30"/>
          <p:cNvSpPr/>
          <p:nvPr/>
        </p:nvSpPr>
        <p:spPr>
          <a:xfrm>
            <a:off x="3635896" y="4293096"/>
            <a:ext cx="1393304" cy="13681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483768" y="2132856"/>
            <a:ext cx="720080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63688" y="908720"/>
            <a:ext cx="720080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79512" y="2060848"/>
            <a:ext cx="792088" cy="1296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9512" y="3356992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971600" y="836712"/>
            <a:ext cx="792088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1680" y="3356992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940152" y="764704"/>
            <a:ext cx="13681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940152" y="764704"/>
            <a:ext cx="0" cy="12241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604448" y="764704"/>
            <a:ext cx="0" cy="12241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308304" y="764704"/>
            <a:ext cx="12961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940152" y="1988840"/>
            <a:ext cx="12961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64288" y="1988840"/>
            <a:ext cx="14401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436096" y="1052736"/>
            <a:ext cx="21704" cy="13464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067944" y="3501008"/>
            <a:ext cx="13681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067944" y="1124744"/>
            <a:ext cx="0" cy="12961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067944" y="2348880"/>
            <a:ext cx="0" cy="11521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436096" y="2348880"/>
            <a:ext cx="0" cy="11521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436096" y="3356992"/>
            <a:ext cx="0" cy="12241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339752" y="4077072"/>
            <a:ext cx="91440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115616" y="4077072"/>
            <a:ext cx="122413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51520" y="4941168"/>
            <a:ext cx="1512168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03848" y="4941168"/>
            <a:ext cx="91440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51520" y="4869160"/>
            <a:ext cx="864096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63688" y="4941168"/>
            <a:ext cx="2304256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876256" y="3717032"/>
            <a:ext cx="1080120" cy="100811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884368" y="4653136"/>
            <a:ext cx="1008112" cy="100811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5724128" y="3717032"/>
            <a:ext cx="1152128" cy="8640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724128" y="4581128"/>
            <a:ext cx="216024" cy="12241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7452320" y="5661248"/>
            <a:ext cx="1512168" cy="72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5940152" y="5733256"/>
            <a:ext cx="1512168" cy="72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92213" cy="4869160"/>
          </a:xfrm>
          <a:prstGeom prst="rect">
            <a:avLst/>
          </a:prstGeom>
        </p:spPr>
      </p:pic>
      <p:pic>
        <p:nvPicPr>
          <p:cNvPr id="3" name="Рисунок 2" descr="19201b.jpg"/>
          <p:cNvPicPr>
            <a:picLocks noChangeAspect="1"/>
          </p:cNvPicPr>
          <p:nvPr/>
        </p:nvPicPr>
        <p:blipFill>
          <a:blip r:embed="rId3" cstate="print"/>
          <a:srcRect l="68144" t="8357" b="27577"/>
          <a:stretch>
            <a:fillRect/>
          </a:stretch>
        </p:blipFill>
        <p:spPr>
          <a:xfrm>
            <a:off x="6732240" y="2780928"/>
            <a:ext cx="2124016" cy="302433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" descr="http://refdb.ru/images/629/1257498/31cc394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0386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144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Развитие у детей представлений о форме в процессе игр и упражнений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Яковлев</dc:creator>
  <cp:lastModifiedBy>ПК</cp:lastModifiedBy>
  <cp:revision>15</cp:revision>
  <dcterms:created xsi:type="dcterms:W3CDTF">2016-10-18T12:46:04Z</dcterms:created>
  <dcterms:modified xsi:type="dcterms:W3CDTF">2016-10-20T03:08:07Z</dcterms:modified>
</cp:coreProperties>
</file>